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5" r:id="rId9"/>
    <p:sldId id="263" r:id="rId10"/>
    <p:sldId id="264" r:id="rId11"/>
    <p:sldId id="266" r:id="rId12"/>
    <p:sldId id="267" r:id="rId13"/>
    <p:sldId id="269" r:id="rId14"/>
    <p:sldId id="271" r:id="rId15"/>
    <p:sldId id="268" r:id="rId16"/>
    <p:sldId id="273" r:id="rId17"/>
    <p:sldId id="275" r:id="rId18"/>
    <p:sldId id="276" r:id="rId19"/>
    <p:sldId id="277" r:id="rId20"/>
    <p:sldId id="278" r:id="rId21"/>
    <p:sldId id="283" r:id="rId22"/>
    <p:sldId id="282" r:id="rId23"/>
    <p:sldId id="280" r:id="rId24"/>
    <p:sldId id="279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A6BB7-BABB-9241-98D3-5C5F57FD21F9}" type="datetimeFigureOut">
              <a:rPr lang="en-US" smtClean="0"/>
              <a:t>4/12/13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7BE00-26ED-3647-8B07-4D271261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7BE00-26ED-3647-8B07-4D27126102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4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4/12/13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mailto:david.tyree@ca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lmom/MCAD" TargetMode="Externa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scad.or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Parametric Model Design for 3D Printing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Spencer Tyree </a:t>
            </a:r>
            <a:r>
              <a:rPr lang="en-US" dirty="0" smtClean="0">
                <a:hlinkClick r:id="rId3"/>
              </a:rPr>
              <a:t>david.tyree@ca.com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 Maker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5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intersection(){ } </a:t>
            </a:r>
            <a:endParaRPr lang="en-US" dirty="0"/>
          </a:p>
          <a:p>
            <a:pPr lvl="2"/>
            <a:r>
              <a:rPr lang="en-US" dirty="0" smtClean="0"/>
              <a:t>Product a new shape from the intersection of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88142"/>
            <a:ext cx="5306060" cy="20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9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hull(){ }</a:t>
            </a:r>
          </a:p>
          <a:p>
            <a:pPr lvl="2"/>
            <a:r>
              <a:rPr lang="en-US" dirty="0" smtClean="0"/>
              <a:t>Produce a shape by combining the profiles of two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80" y="1418052"/>
            <a:ext cx="5882640" cy="23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Minkowski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minkowski</a:t>
            </a:r>
            <a:r>
              <a:rPr lang="en-US" dirty="0" smtClean="0"/>
              <a:t>(){ }</a:t>
            </a:r>
          </a:p>
          <a:p>
            <a:pPr lvl="2"/>
            <a:r>
              <a:rPr lang="en-US" dirty="0" smtClean="0"/>
              <a:t>Produce a shape by tracing one shape around another</a:t>
            </a:r>
          </a:p>
          <a:p>
            <a:pPr lvl="3"/>
            <a:r>
              <a:rPr lang="en-US" dirty="0" smtClean="0"/>
              <a:t>This will trace the cylinder around the cube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65" y="1320800"/>
            <a:ext cx="5574295" cy="21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Rotate &amp; Extrude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otate_extrude</a:t>
            </a:r>
            <a:r>
              <a:rPr lang="en-US" dirty="0" smtClean="0"/>
              <a:t>(){ }</a:t>
            </a:r>
          </a:p>
          <a:p>
            <a:pPr lvl="2"/>
            <a:r>
              <a:rPr lang="en-US" dirty="0" smtClean="0"/>
              <a:t>Produce a shape rotate it and extruding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1344654"/>
            <a:ext cx="6441440" cy="24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57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488142"/>
            <a:ext cx="7662864" cy="4549122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Modules let you combine a bunch of shapes and operations into a single thing so you can re-use. </a:t>
            </a:r>
          </a:p>
          <a:p>
            <a:pPr lvl="2"/>
            <a:r>
              <a:rPr lang="en-US" dirty="0" smtClean="0"/>
              <a:t>They also let </a:t>
            </a:r>
            <a:r>
              <a:rPr lang="en-US" dirty="0" err="1" smtClean="0"/>
              <a:t>OpenSCAD</a:t>
            </a:r>
            <a:r>
              <a:rPr lang="en-US" dirty="0" smtClean="0"/>
              <a:t> cache a shape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96" y="1290320"/>
            <a:ext cx="7350024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shapes!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760" r="-2760"/>
          <a:stretch>
            <a:fillRect/>
          </a:stretch>
        </p:blipFill>
        <p:spPr>
          <a:xfrm>
            <a:off x="250156" y="1351280"/>
            <a:ext cx="8585817" cy="4988560"/>
          </a:xfrm>
        </p:spPr>
      </p:pic>
    </p:spTree>
    <p:extLst>
      <p:ext uri="{BB962C8B-B14F-4D97-AF65-F5344CB8AC3E}">
        <p14:creationId xmlns:p14="http://schemas.microsoft.com/office/powerpoint/2010/main" val="205520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10" y="345141"/>
            <a:ext cx="8229600" cy="1143000"/>
          </a:xfrm>
        </p:spPr>
        <p:txBody>
          <a:bodyPr/>
          <a:lstStyle/>
          <a:p>
            <a:r>
              <a:rPr lang="en-US" dirty="0" smtClean="0"/>
              <a:t>Loop &amp; Iterate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976858"/>
            <a:ext cx="7662864" cy="2393545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/>
              <a:t>OpenSCAD</a:t>
            </a:r>
            <a:r>
              <a:rPr lang="en-US" dirty="0" smtClean="0"/>
              <a:t> has variables</a:t>
            </a:r>
          </a:p>
          <a:p>
            <a:pPr lvl="2"/>
            <a:r>
              <a:rPr lang="en-US" dirty="0" err="1" smtClean="0"/>
              <a:t>i</a:t>
            </a:r>
            <a:r>
              <a:rPr lang="en-US" dirty="0" smtClean="0"/>
              <a:t>=5;</a:t>
            </a:r>
            <a:r>
              <a:rPr lang="en-US" dirty="0"/>
              <a:t> </a:t>
            </a:r>
            <a:r>
              <a:rPr lang="en-US" dirty="0" smtClean="0"/>
              <a:t>//set I to 5</a:t>
            </a:r>
            <a:endParaRPr lang="en-US" dirty="0"/>
          </a:p>
          <a:p>
            <a:pPr lvl="1"/>
            <a:r>
              <a:rPr lang="en-US" dirty="0" smtClean="0"/>
              <a:t>You can loop or iterate with </a:t>
            </a:r>
            <a:r>
              <a:rPr lang="en-US" dirty="0" err="1" smtClean="0"/>
              <a:t>openscad</a:t>
            </a:r>
            <a:endParaRPr lang="en-US" dirty="0" smtClean="0"/>
          </a:p>
          <a:p>
            <a:pPr lvl="2"/>
            <a:r>
              <a:rPr lang="en-US" dirty="0"/>
              <a:t>f</a:t>
            </a:r>
            <a:r>
              <a:rPr lang="en-US" dirty="0" smtClean="0"/>
              <a:t>or(variable=[</a:t>
            </a:r>
            <a:r>
              <a:rPr lang="en-US" dirty="0" err="1" smtClean="0"/>
              <a:t>start:increment:end</a:t>
            </a:r>
            <a:r>
              <a:rPr lang="en-US" dirty="0" smtClean="0"/>
              <a:t>){</a:t>
            </a:r>
          </a:p>
          <a:p>
            <a:pPr marL="6858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/>
          </a:p>
          <a:p>
            <a:pPr lvl="2"/>
            <a:r>
              <a:rPr lang="en-US" dirty="0" smtClean="0"/>
              <a:t>}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-21133" b="-21133"/>
          <a:stretch>
            <a:fillRect/>
          </a:stretch>
        </p:blipFill>
        <p:spPr>
          <a:xfrm>
            <a:off x="245116" y="780217"/>
            <a:ext cx="8690680" cy="37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3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IO</a:t>
            </a:r>
            <a:br>
              <a:rPr lang="en-US" dirty="0" smtClean="0"/>
            </a:br>
            <a:r>
              <a:rPr lang="en-US" sz="2400" dirty="0" smtClean="0"/>
              <a:t>The power is in combinations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725084"/>
            <a:ext cx="7662864" cy="43121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  <a:p>
            <a:pPr lvl="1"/>
            <a:r>
              <a:rPr lang="en-US" dirty="0" smtClean="0"/>
              <a:t>3D Model (.OBJ, .STL)</a:t>
            </a:r>
            <a:endParaRPr lang="en-US" dirty="0"/>
          </a:p>
          <a:p>
            <a:pPr lvl="2"/>
            <a:r>
              <a:rPr lang="en-US" dirty="0" err="1" smtClean="0"/>
              <a:t>Thingiverse</a:t>
            </a:r>
            <a:r>
              <a:rPr lang="en-US" dirty="0" smtClean="0"/>
              <a:t>, </a:t>
            </a:r>
            <a:r>
              <a:rPr lang="en-US" dirty="0" err="1" smtClean="0"/>
              <a:t>Sculptris</a:t>
            </a:r>
            <a:r>
              <a:rPr lang="en-US" dirty="0" smtClean="0"/>
              <a:t>, Wings3D, 123D Catch,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2D Models  / Drawings (.DXF, .SVG, PD)</a:t>
            </a:r>
          </a:p>
          <a:p>
            <a:pPr lvl="2"/>
            <a:r>
              <a:rPr lang="en-US" dirty="0" err="1" smtClean="0"/>
              <a:t>Inkscape</a:t>
            </a:r>
            <a:r>
              <a:rPr lang="en-US" dirty="0" smtClean="0"/>
              <a:t>, </a:t>
            </a:r>
            <a:r>
              <a:rPr lang="en-US" dirty="0" err="1" smtClean="0"/>
              <a:t>Autocad</a:t>
            </a:r>
            <a:r>
              <a:rPr lang="en-US" dirty="0" smtClean="0"/>
              <a:t>, QCAD, Desktop Scanner, </a:t>
            </a:r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err="1" smtClean="0"/>
              <a:t>OpenSCAD</a:t>
            </a:r>
            <a:r>
              <a:rPr lang="en-US" dirty="0" smtClean="0"/>
              <a:t> can import and use these files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mport(“</a:t>
            </a:r>
            <a:r>
              <a:rPr lang="en-US" dirty="0" err="1" smtClean="0"/>
              <a:t>kitten.obj</a:t>
            </a:r>
            <a:r>
              <a:rPr lang="en-US" dirty="0" smtClean="0"/>
              <a:t>”);</a:t>
            </a:r>
          </a:p>
          <a:p>
            <a:r>
              <a:rPr lang="en-US" dirty="0" smtClean="0"/>
              <a:t>You can then use them like any other shape!</a:t>
            </a:r>
          </a:p>
          <a:p>
            <a:pPr marL="3492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4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001"/>
            <a:ext cx="8229600" cy="1143000"/>
          </a:xfrm>
        </p:spPr>
        <p:txBody>
          <a:bodyPr/>
          <a:lstStyle/>
          <a:p>
            <a:r>
              <a:rPr lang="en-US" dirty="0" smtClean="0"/>
              <a:t>Importing things!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252" r="-3252"/>
          <a:stretch>
            <a:fillRect/>
          </a:stretch>
        </p:blipFill>
        <p:spPr>
          <a:xfrm>
            <a:off x="1551642" y="1136881"/>
            <a:ext cx="6109455" cy="26048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25" y="4003319"/>
            <a:ext cx="5570172" cy="25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472"/>
            <a:ext cx="8229600" cy="1143000"/>
          </a:xfrm>
        </p:spPr>
        <p:txBody>
          <a:bodyPr/>
          <a:lstStyle/>
          <a:p>
            <a:r>
              <a:rPr lang="en-US" dirty="0" smtClean="0"/>
              <a:t>Using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OpenSCAD</a:t>
            </a:r>
            <a:r>
              <a:rPr lang="en-US" dirty="0" smtClean="0"/>
              <a:t> has a large number of libraries</a:t>
            </a:r>
          </a:p>
          <a:p>
            <a:pPr lvl="1"/>
            <a:r>
              <a:rPr lang="en-US" dirty="0"/>
              <a:t>MCAD </a:t>
            </a:r>
            <a:r>
              <a:rPr lang="en-US" dirty="0" smtClean="0"/>
              <a:t>(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://github.com/elmom/</a:t>
            </a:r>
            <a:r>
              <a:rPr lang="en-US" dirty="0" smtClean="0">
                <a:hlinkClick r:id="rId2"/>
              </a:rPr>
              <a:t>MCAD</a:t>
            </a:r>
            <a:r>
              <a:rPr lang="en-US" dirty="0" smtClean="0"/>
              <a:t> )  </a:t>
            </a:r>
          </a:p>
          <a:p>
            <a:pPr lvl="2"/>
            <a:r>
              <a:rPr lang="en-US" dirty="0" smtClean="0"/>
              <a:t>Screws, gears, servos, steppers, motors, bolts,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Thingiverse</a:t>
            </a:r>
            <a:endParaRPr lang="en-US" dirty="0" smtClean="0"/>
          </a:p>
          <a:p>
            <a:r>
              <a:rPr lang="en-US" dirty="0" smtClean="0"/>
              <a:t>Download the library and then import it</a:t>
            </a:r>
          </a:p>
          <a:p>
            <a:pPr lvl="1"/>
            <a:r>
              <a:rPr lang="en-US" dirty="0" smtClean="0"/>
              <a:t>Usually the library will have instructions inside of how to use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7" y="1051705"/>
            <a:ext cx="7858782" cy="21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</a:t>
            </a:r>
            <a:r>
              <a:rPr lang="en-US" dirty="0" err="1" smtClean="0"/>
              <a:t>OpenSCAD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1724" b="-21724"/>
          <a:stretch/>
        </p:blipFill>
        <p:spPr>
          <a:xfrm>
            <a:off x="1066165" y="418938"/>
            <a:ext cx="6899275" cy="7114387"/>
          </a:xfrm>
        </p:spPr>
      </p:pic>
      <p:sp>
        <p:nvSpPr>
          <p:cNvPr id="8" name="TextBox 7"/>
          <p:cNvSpPr txBox="1"/>
          <p:nvPr/>
        </p:nvSpPr>
        <p:spPr>
          <a:xfrm>
            <a:off x="2103120" y="3252430"/>
            <a:ext cx="17068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Type here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242560" y="3252430"/>
            <a:ext cx="22148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See it here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3962400" y="3338770"/>
            <a:ext cx="1137920" cy="43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296957"/>
            <a:ext cx="7662864" cy="474030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What requirements?</a:t>
            </a:r>
          </a:p>
          <a:p>
            <a:r>
              <a:rPr lang="en-US" dirty="0" smtClean="0"/>
              <a:t>What tools / inputs do I have ?</a:t>
            </a:r>
          </a:p>
          <a:p>
            <a:pPr lvl="1"/>
            <a:r>
              <a:rPr lang="en-US" dirty="0" smtClean="0"/>
              <a:t>Capture from real life </a:t>
            </a:r>
          </a:p>
          <a:p>
            <a:pPr lvl="2"/>
            <a:r>
              <a:rPr lang="en-US" dirty="0" smtClean="0"/>
              <a:t>Desktop Scanner / 123D Catch</a:t>
            </a:r>
          </a:p>
          <a:p>
            <a:pPr lvl="1"/>
            <a:r>
              <a:rPr lang="en-US" dirty="0" smtClean="0"/>
              <a:t>Model it</a:t>
            </a:r>
          </a:p>
          <a:p>
            <a:pPr lvl="2"/>
            <a:r>
              <a:rPr lang="en-US" dirty="0" err="1" smtClean="0"/>
              <a:t>Sculptris</a:t>
            </a:r>
            <a:r>
              <a:rPr lang="en-US" dirty="0" smtClean="0"/>
              <a:t>, </a:t>
            </a:r>
            <a:r>
              <a:rPr lang="en-US" dirty="0" err="1" smtClean="0"/>
              <a:t>Thingiverse</a:t>
            </a:r>
            <a:r>
              <a:rPr lang="en-US" dirty="0" smtClean="0"/>
              <a:t>, </a:t>
            </a:r>
            <a:r>
              <a:rPr lang="en-US" dirty="0" err="1" smtClean="0"/>
              <a:t>Sketchup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Can I print it?</a:t>
            </a:r>
          </a:p>
          <a:p>
            <a:pPr lvl="1"/>
            <a:r>
              <a:rPr lang="en-US" dirty="0" smtClean="0"/>
              <a:t>Does it have big overhangs?</a:t>
            </a:r>
          </a:p>
          <a:p>
            <a:pPr lvl="1"/>
            <a:r>
              <a:rPr lang="en-US" dirty="0" smtClean="0"/>
              <a:t>How dense does it need to be?</a:t>
            </a:r>
          </a:p>
          <a:p>
            <a:pPr lvl="1"/>
            <a:r>
              <a:rPr lang="en-US" dirty="0" smtClean="0"/>
              <a:t>How accurately must it be printed to work (0.3mm is what I consider the minimum feature size to be useful)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14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600" y="4531360"/>
            <a:ext cx="7662864" cy="520383"/>
          </a:xfrm>
        </p:spPr>
        <p:txBody>
          <a:bodyPr>
            <a:normAutofit/>
          </a:bodyPr>
          <a:lstStyle/>
          <a:p>
            <a:r>
              <a:rPr lang="en-US" dirty="0" smtClean="0"/>
              <a:t>After creating the thing we choose some print settings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731981"/>
            <a:ext cx="3103237" cy="2394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24" y="1731981"/>
            <a:ext cx="3789115" cy="23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6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0358"/>
            <a:ext cx="8229600" cy="1143000"/>
          </a:xfrm>
        </p:spPr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458291"/>
            <a:ext cx="7662864" cy="20940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After designing the model it is time to print it! (I use Slic3r)</a:t>
            </a:r>
          </a:p>
          <a:p>
            <a:pPr lvl="1"/>
            <a:r>
              <a:rPr lang="en-US" dirty="0" smtClean="0"/>
              <a:t>Choose a density and fill pattern</a:t>
            </a:r>
          </a:p>
          <a:p>
            <a:pPr lvl="1"/>
            <a:r>
              <a:rPr lang="en-US" dirty="0" smtClean="0"/>
              <a:t>Choose number of top / bottom layers</a:t>
            </a:r>
          </a:p>
          <a:p>
            <a:pPr lvl="1"/>
            <a:r>
              <a:rPr lang="en-US" dirty="0" smtClean="0"/>
              <a:t>Choose number of perimeter</a:t>
            </a:r>
          </a:p>
          <a:p>
            <a:r>
              <a:rPr lang="en-US" dirty="0" smtClean="0"/>
              <a:t>Print the generated .GCODE file (I use </a:t>
            </a:r>
            <a:r>
              <a:rPr lang="en-US" dirty="0" err="1" smtClean="0"/>
              <a:t>Printrun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28" y="621912"/>
            <a:ext cx="6226676" cy="41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Quick disconnect </a:t>
            </a:r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dirty="0"/>
              <a:t>c</a:t>
            </a:r>
            <a:r>
              <a:rPr lang="en-US" sz="2800" dirty="0" smtClean="0"/>
              <a:t>ool suit for racing</a:t>
            </a:r>
            <a:br>
              <a:rPr lang="en-US" sz="2800" dirty="0" smtClean="0"/>
            </a:br>
            <a:r>
              <a:rPr lang="en-US" sz="2800" dirty="0" smtClean="0"/>
              <a:t>(Drawing it out on paper is a must for this one)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A hose connector for quickly disconnecting hoses for a cool suit, which can be mounted on the side of a cooler</a:t>
            </a:r>
          </a:p>
          <a:p>
            <a:pPr lvl="1"/>
            <a:r>
              <a:rPr lang="en-US" dirty="0" smtClean="0"/>
              <a:t>Must disconnect quickly and easily</a:t>
            </a:r>
          </a:p>
          <a:p>
            <a:pPr lvl="1"/>
            <a:r>
              <a:rPr lang="en-US" dirty="0" smtClean="0"/>
              <a:t>Must plug back in easily </a:t>
            </a:r>
          </a:p>
          <a:p>
            <a:pPr lvl="1"/>
            <a:r>
              <a:rPr lang="en-US" dirty="0" smtClean="0"/>
              <a:t>Must not let it pump water out of the cooler</a:t>
            </a:r>
          </a:p>
          <a:p>
            <a:pPr lvl="1"/>
            <a:r>
              <a:rPr lang="en-US" dirty="0" smtClean="0"/>
              <a:t>Must be printable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70" y="3948729"/>
            <a:ext cx="3304063" cy="2478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1" y="3948729"/>
            <a:ext cx="3070467" cy="247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A custom JIG for drilling out a snapped bolt on a motor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to build a JIG to drill out a snapped exhaust bolt. </a:t>
            </a:r>
          </a:p>
          <a:p>
            <a:pPr lvl="1"/>
            <a:r>
              <a:rPr lang="en-US" dirty="0" smtClean="0"/>
              <a:t>Use a desktop scanner to scan a new gasket for the exhaust</a:t>
            </a:r>
          </a:p>
          <a:p>
            <a:pPr lvl="1"/>
            <a:r>
              <a:rPr lang="en-US" dirty="0" smtClean="0"/>
              <a:t>Convert the scanned image to a .SVG/.DXF file</a:t>
            </a:r>
          </a:p>
          <a:p>
            <a:pPr lvl="1"/>
            <a:r>
              <a:rPr lang="en-US" dirty="0" smtClean="0"/>
              <a:t>Extrude it with </a:t>
            </a:r>
            <a:r>
              <a:rPr lang="en-US" dirty="0" err="1" smtClean="0"/>
              <a:t>OpenSCAD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053" t="41768" r="27324" b="19329"/>
          <a:stretch/>
        </p:blipFill>
        <p:spPr>
          <a:xfrm>
            <a:off x="2459119" y="3380003"/>
            <a:ext cx="4188607" cy="32483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67072" y="4269152"/>
            <a:ext cx="743140" cy="67549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51" y="295174"/>
            <a:ext cx="8863634" cy="596483"/>
          </a:xfrm>
        </p:spPr>
        <p:txBody>
          <a:bodyPr/>
          <a:lstStyle/>
          <a:p>
            <a:r>
              <a:rPr lang="en-US" sz="2800" dirty="0" smtClean="0"/>
              <a:t>Example: A Fallout </a:t>
            </a:r>
            <a:r>
              <a:rPr lang="en-US" sz="2800" dirty="0" err="1" smtClean="0"/>
              <a:t>PitBoy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634708"/>
            <a:ext cx="7662864" cy="440255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You want to build a Fallout </a:t>
            </a:r>
            <a:r>
              <a:rPr lang="en-US" dirty="0" err="1"/>
              <a:t>P</a:t>
            </a:r>
            <a:r>
              <a:rPr lang="en-US" smtClean="0"/>
              <a:t>itboy</a:t>
            </a:r>
            <a:endParaRPr lang="en-US" dirty="0" smtClean="0"/>
          </a:p>
          <a:p>
            <a:pPr lvl="1"/>
            <a:r>
              <a:rPr lang="en-US" dirty="0" smtClean="0"/>
              <a:t>You can use 123D catch to acquire a model of your wrist</a:t>
            </a:r>
          </a:p>
          <a:p>
            <a:pPr lvl="1"/>
            <a:r>
              <a:rPr lang="en-US" dirty="0" smtClean="0"/>
              <a:t>You can then use a 3D model of the </a:t>
            </a:r>
            <a:r>
              <a:rPr lang="en-US" dirty="0" err="1" smtClean="0"/>
              <a:t>PitBoy</a:t>
            </a:r>
            <a:r>
              <a:rPr lang="en-US" dirty="0" smtClean="0"/>
              <a:t> and subtract the model of your wrist from it.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620" y="4728490"/>
            <a:ext cx="2509665" cy="1882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7" y="4877099"/>
            <a:ext cx="2202398" cy="17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OpenSCAD</a:t>
            </a:r>
            <a:r>
              <a:rPr lang="en-US" dirty="0" smtClean="0"/>
              <a:t> is amazing!</a:t>
            </a:r>
            <a:br>
              <a:rPr lang="en-US" dirty="0" smtClean="0"/>
            </a:br>
            <a:r>
              <a:rPr lang="en-US" sz="2800" dirty="0" smtClean="0"/>
              <a:t>(These are random things from </a:t>
            </a:r>
            <a:r>
              <a:rPr lang="en-US" sz="2800" dirty="0" err="1" smtClean="0"/>
              <a:t>thingiverse</a:t>
            </a:r>
            <a:r>
              <a:rPr lang="en-US" sz="2800" dirty="0" smtClean="0"/>
              <a:t>) 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8247" r="-38247"/>
          <a:stretch>
            <a:fillRect/>
          </a:stretch>
        </p:blipFill>
        <p:spPr>
          <a:xfrm>
            <a:off x="0" y="1920240"/>
            <a:ext cx="3368840" cy="2011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1904153"/>
            <a:ext cx="2641600" cy="2027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36" y="1920240"/>
            <a:ext cx="2370724" cy="179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378960"/>
            <a:ext cx="2503103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760" y="4211741"/>
            <a:ext cx="2346960" cy="195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211741"/>
            <a:ext cx="1920240" cy="20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Diving 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www.openscad.org</a:t>
            </a:r>
            <a:endParaRPr lang="en-US" dirty="0" smtClean="0"/>
          </a:p>
          <a:p>
            <a:pPr lvl="1"/>
            <a:r>
              <a:rPr lang="en-US" dirty="0" smtClean="0"/>
              <a:t>It’s free!</a:t>
            </a:r>
          </a:p>
          <a:p>
            <a:pPr lvl="1"/>
            <a:r>
              <a:rPr lang="en-US" dirty="0" smtClean="0"/>
              <a:t>It works on every major platform</a:t>
            </a:r>
          </a:p>
          <a:p>
            <a:pPr lvl="1"/>
            <a:r>
              <a:rPr lang="en-US" dirty="0" smtClean="0"/>
              <a:t>Produces dimensionally accurate designs (by default all units are MM)</a:t>
            </a:r>
          </a:p>
          <a:p>
            <a:r>
              <a:rPr lang="en-US" dirty="0" smtClean="0"/>
              <a:t>To use it for 3D Printing</a:t>
            </a:r>
          </a:p>
          <a:p>
            <a:pPr lvl="1"/>
            <a:r>
              <a:rPr lang="en-US" dirty="0" smtClean="0"/>
              <a:t>Type in your design</a:t>
            </a:r>
          </a:p>
          <a:p>
            <a:pPr lvl="1"/>
            <a:r>
              <a:rPr lang="en-US" dirty="0" smtClean="0"/>
              <a:t>Render it </a:t>
            </a:r>
          </a:p>
          <a:p>
            <a:pPr lvl="1"/>
            <a:r>
              <a:rPr lang="en-US" dirty="0" smtClean="0"/>
              <a:t>Save it to a .STL file</a:t>
            </a:r>
          </a:p>
          <a:p>
            <a:pPr lvl="1"/>
            <a:r>
              <a:rPr lang="en-US" dirty="0" smtClean="0"/>
              <a:t>Use a Slicer to convert the .STL file to a .GCODE File</a:t>
            </a:r>
          </a:p>
          <a:p>
            <a:pPr lvl="1"/>
            <a:r>
              <a:rPr lang="en-US" dirty="0" smtClean="0"/>
              <a:t>Print!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0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140"/>
            <a:ext cx="8229600" cy="1143000"/>
          </a:xfrm>
        </p:spPr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616960"/>
            <a:ext cx="7662864" cy="28978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type in the shape’s you want</a:t>
            </a:r>
          </a:p>
          <a:p>
            <a:pPr lvl="1"/>
            <a:r>
              <a:rPr lang="en-US" dirty="0" smtClean="0"/>
              <a:t>cube[x-</a:t>
            </a:r>
            <a:r>
              <a:rPr lang="en-US" dirty="0" err="1" smtClean="0"/>
              <a:t>dimension,y</a:t>
            </a:r>
            <a:r>
              <a:rPr lang="en-US" dirty="0" smtClean="0"/>
              <a:t>-</a:t>
            </a:r>
            <a:r>
              <a:rPr lang="en-US" dirty="0" err="1" smtClean="0"/>
              <a:t>dimension,z</a:t>
            </a:r>
            <a:r>
              <a:rPr lang="en-US" dirty="0" smtClean="0"/>
              <a:t>-dimension]);</a:t>
            </a:r>
          </a:p>
          <a:p>
            <a:pPr lvl="1"/>
            <a:r>
              <a:rPr lang="en-US" dirty="0" smtClean="0"/>
              <a:t>cylinder(r=</a:t>
            </a:r>
            <a:r>
              <a:rPr lang="en-US" dirty="0" err="1" smtClean="0"/>
              <a:t>radius,h</a:t>
            </a:r>
            <a:r>
              <a:rPr lang="en-US" dirty="0" smtClean="0"/>
              <a:t>=height)</a:t>
            </a:r>
          </a:p>
          <a:p>
            <a:pPr lvl="1"/>
            <a:r>
              <a:rPr lang="en-US" dirty="0" smtClean="0"/>
              <a:t>sphere(r=radius) </a:t>
            </a:r>
          </a:p>
          <a:p>
            <a:r>
              <a:rPr lang="en-US" dirty="0" smtClean="0"/>
              <a:t>You can modify the shapes by adding: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enter=true   - center the shape</a:t>
            </a:r>
          </a:p>
          <a:p>
            <a:pPr lvl="1"/>
            <a:r>
              <a:rPr lang="en-US" dirty="0" smtClean="0"/>
              <a:t>$</a:t>
            </a:r>
            <a:r>
              <a:rPr lang="en-US" dirty="0" err="1" smtClean="0"/>
              <a:t>fn</a:t>
            </a:r>
            <a:r>
              <a:rPr lang="en-US" dirty="0" smtClean="0"/>
              <a:t>=fineness – adjust the fineness of the generated shape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9" y="1219200"/>
            <a:ext cx="5569441" cy="21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528"/>
            <a:ext cx="8229600" cy="827741"/>
          </a:xfrm>
        </p:spPr>
        <p:txBody>
          <a:bodyPr/>
          <a:lstStyle/>
          <a:p>
            <a:r>
              <a:rPr lang="en-US" dirty="0" smtClean="0"/>
              <a:t>Modifying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728720"/>
            <a:ext cx="7662864" cy="2603183"/>
          </a:xfrm>
        </p:spPr>
        <p:txBody>
          <a:bodyPr>
            <a:normAutofit/>
          </a:bodyPr>
          <a:lstStyle/>
          <a:p>
            <a:r>
              <a:rPr lang="en-US" dirty="0" smtClean="0"/>
              <a:t>You can modify a shape using these commands</a:t>
            </a:r>
          </a:p>
          <a:p>
            <a:pPr lvl="1"/>
            <a:r>
              <a:rPr lang="en-US" dirty="0" smtClean="0"/>
              <a:t>translate([</a:t>
            </a:r>
            <a:r>
              <a:rPr lang="en-US" dirty="0" err="1" smtClean="0"/>
              <a:t>moveByX</a:t>
            </a:r>
            <a:r>
              <a:rPr lang="en-US" dirty="0" err="1"/>
              <a:t>,</a:t>
            </a:r>
            <a:r>
              <a:rPr lang="en-US" dirty="0" err="1" smtClean="0"/>
              <a:t>moveByY,moveByZ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scale(</a:t>
            </a:r>
            <a:r>
              <a:rPr lang="en-US" dirty="0" err="1" smtClean="0"/>
              <a:t>newScale</a:t>
            </a:r>
            <a:r>
              <a:rPr lang="en-US" dirty="0" smtClean="0"/>
              <a:t>) or scale([</a:t>
            </a:r>
            <a:r>
              <a:rPr lang="en-US" dirty="0" err="1" smtClean="0"/>
              <a:t>scaleX,scaleY,scaleZ</a:t>
            </a:r>
            <a:r>
              <a:rPr lang="en-US" dirty="0" smtClean="0"/>
              <a:t>])</a:t>
            </a:r>
          </a:p>
          <a:p>
            <a:pPr lvl="1"/>
            <a:r>
              <a:rPr lang="en-US" dirty="0" smtClean="0"/>
              <a:t>rotate([</a:t>
            </a:r>
            <a:r>
              <a:rPr lang="en-US" dirty="0" err="1" smtClean="0"/>
              <a:t>rotateX,rotateY,rotateZ</a:t>
            </a:r>
            <a:r>
              <a:rPr lang="en-US" dirty="0" smtClean="0"/>
              <a:t>])</a:t>
            </a:r>
          </a:p>
          <a:p>
            <a:r>
              <a:rPr lang="en-US" dirty="0" smtClean="0"/>
              <a:t>Modify a shape by placing the command before it or by putting the shapes in braces ‘{}’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332314"/>
            <a:ext cx="5725160" cy="20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4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select what to modify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249680"/>
            <a:ext cx="7662864" cy="47875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r>
              <a:rPr lang="en-US" dirty="0" smtClean="0"/>
              <a:t>Modify a single shape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otate([45,0,0]) translate([1,0,0]) cube([1,1,1]);</a:t>
            </a:r>
          </a:p>
          <a:p>
            <a:pPr lvl="2"/>
            <a:r>
              <a:rPr lang="en-US" dirty="0" smtClean="0"/>
              <a:t>You can chain modifications</a:t>
            </a:r>
          </a:p>
          <a:p>
            <a:pPr lvl="2"/>
            <a:r>
              <a:rPr lang="en-US" dirty="0" smtClean="0"/>
              <a:t>The order matters! (move then rotate != rotate then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move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First translate (move)</a:t>
            </a:r>
          </a:p>
          <a:p>
            <a:pPr lvl="3"/>
            <a:r>
              <a:rPr lang="en-US" dirty="0" smtClean="0"/>
              <a:t>Then rotate</a:t>
            </a:r>
          </a:p>
          <a:p>
            <a:r>
              <a:rPr lang="en-US" dirty="0" smtClean="0"/>
              <a:t>Modify a collection of stuff</a:t>
            </a:r>
          </a:p>
          <a:p>
            <a:pPr marL="698500" lvl="2" indent="0">
              <a:buNone/>
            </a:pPr>
            <a:r>
              <a:rPr lang="en-US" dirty="0" smtClean="0"/>
              <a:t>rotate([45,0,0]) translate([1,0,0])  { </a:t>
            </a:r>
          </a:p>
          <a:p>
            <a:pPr marL="1022350" lvl="3" indent="0">
              <a:buNone/>
            </a:pPr>
            <a:r>
              <a:rPr lang="en-US" dirty="0" smtClean="0"/>
              <a:t>cube(1,1,1);</a:t>
            </a:r>
          </a:p>
          <a:p>
            <a:pPr marL="1022350" lvl="3" indent="0">
              <a:buNone/>
            </a:pPr>
            <a:r>
              <a:rPr lang="en-US" dirty="0"/>
              <a:t>s</a:t>
            </a:r>
            <a:r>
              <a:rPr lang="en-US" dirty="0" smtClean="0"/>
              <a:t>cale(1.5) sphere(r=2);</a:t>
            </a:r>
          </a:p>
          <a:p>
            <a:pPr marL="698500" lvl="2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292100" indent="-285750"/>
            <a:r>
              <a:rPr lang="en-US" dirty="0" smtClean="0"/>
              <a:t>Operations are applied in reverse order</a:t>
            </a:r>
          </a:p>
          <a:p>
            <a:pPr marL="635000" lvl="1" indent="-285750"/>
            <a:r>
              <a:rPr lang="en-US" dirty="0" smtClean="0"/>
              <a:t>sphere(r=2) is first scaled, then translated and finally rotated</a:t>
            </a:r>
          </a:p>
        </p:txBody>
      </p:sp>
    </p:spTree>
    <p:extLst>
      <p:ext uri="{BB962C8B-B14F-4D97-AF65-F5344CB8AC3E}">
        <p14:creationId xmlns:p14="http://schemas.microsoft.com/office/powerpoint/2010/main" val="71629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297680"/>
            <a:ext cx="7662864" cy="1739584"/>
          </a:xfrm>
        </p:spPr>
        <p:txBody>
          <a:bodyPr/>
          <a:lstStyle/>
          <a:p>
            <a:pPr lvl="1"/>
            <a:r>
              <a:rPr lang="en-US" dirty="0" smtClean="0"/>
              <a:t>union(){ }</a:t>
            </a:r>
          </a:p>
          <a:p>
            <a:pPr lvl="2"/>
            <a:r>
              <a:rPr lang="en-US" dirty="0" smtClean="0"/>
              <a:t>Produce a shape by combining all the shapes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488141"/>
            <a:ext cx="6012180" cy="22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7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4084320"/>
            <a:ext cx="7662864" cy="1952944"/>
          </a:xfrm>
        </p:spPr>
        <p:txBody>
          <a:bodyPr/>
          <a:lstStyle/>
          <a:p>
            <a:r>
              <a:rPr lang="en-US" dirty="0" smtClean="0"/>
              <a:t>You can perform operations on shapes to create new shapes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ifference(){ </a:t>
            </a:r>
            <a:r>
              <a:rPr lang="en-US" dirty="0" err="1" smtClean="0"/>
              <a:t>shapeA</a:t>
            </a:r>
            <a:r>
              <a:rPr lang="en-US" dirty="0" smtClean="0"/>
              <a:t>(); </a:t>
            </a:r>
            <a:r>
              <a:rPr lang="en-US" dirty="0" err="1" smtClean="0"/>
              <a:t>shapeB</a:t>
            </a:r>
            <a:r>
              <a:rPr lang="en-US" dirty="0" smtClean="0"/>
              <a:t>(); </a:t>
            </a:r>
            <a:r>
              <a:rPr lang="en-US" dirty="0" err="1" smtClean="0"/>
              <a:t>shapeC</a:t>
            </a:r>
            <a:r>
              <a:rPr lang="en-US" dirty="0" smtClean="0"/>
              <a:t>(); } </a:t>
            </a:r>
          </a:p>
          <a:p>
            <a:pPr lvl="2"/>
            <a:r>
              <a:rPr lang="en-US" dirty="0" smtClean="0"/>
              <a:t>Subtract shapes from each other</a:t>
            </a:r>
          </a:p>
          <a:p>
            <a:pPr lvl="2"/>
            <a:r>
              <a:rPr lang="en-US" dirty="0" err="1" smtClean="0"/>
              <a:t>shapeA</a:t>
            </a:r>
            <a:r>
              <a:rPr lang="en-US" dirty="0" smtClean="0"/>
              <a:t>-(</a:t>
            </a:r>
            <a:r>
              <a:rPr lang="en-US" dirty="0" err="1" smtClean="0"/>
              <a:t>shapeB+shapeC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1381352"/>
            <a:ext cx="6451600" cy="25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183</TotalTime>
  <Words>927</Words>
  <Application>Microsoft Macintosh PowerPoint</Application>
  <PresentationFormat>On-screen Show (4:3)</PresentationFormat>
  <Paragraphs>166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Genesis</vt:lpstr>
      <vt:lpstr>Parametric Model Design for 3D Printing</vt:lpstr>
      <vt:lpstr>An introduction to OpenSCAD</vt:lpstr>
      <vt:lpstr>OpenSCAD is amazing! (These are random things from thingiverse) </vt:lpstr>
      <vt:lpstr>Diving in!</vt:lpstr>
      <vt:lpstr>Shapes</vt:lpstr>
      <vt:lpstr>Modifying Shapes</vt:lpstr>
      <vt:lpstr>How to select what to modify</vt:lpstr>
      <vt:lpstr>Union</vt:lpstr>
      <vt:lpstr>Difference</vt:lpstr>
      <vt:lpstr>Intersection</vt:lpstr>
      <vt:lpstr>Hull</vt:lpstr>
      <vt:lpstr>Minkowski</vt:lpstr>
      <vt:lpstr>Rotate &amp; Extrude</vt:lpstr>
      <vt:lpstr>Modules</vt:lpstr>
      <vt:lpstr>Composite shapes!</vt:lpstr>
      <vt:lpstr>Loop &amp; Iterate</vt:lpstr>
      <vt:lpstr>3D IO The power is in combinations</vt:lpstr>
      <vt:lpstr>Importing things!</vt:lpstr>
      <vt:lpstr>Using libraries</vt:lpstr>
      <vt:lpstr>Designing stuff!</vt:lpstr>
      <vt:lpstr>Slicing</vt:lpstr>
      <vt:lpstr>Slicing</vt:lpstr>
      <vt:lpstr>Example: Quick disconnect for cool suit for racing (Drawing it out on paper is a must for this one)</vt:lpstr>
      <vt:lpstr>Example: A custom JIG for drilling out a snapped bolt on a motor</vt:lpstr>
      <vt:lpstr>Example: A Fallout PitBoy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Parametric Model Design for 3D Printing</dc:title>
  <dc:creator>David Tyree</dc:creator>
  <cp:lastModifiedBy>David Tyree</cp:lastModifiedBy>
  <cp:revision>22</cp:revision>
  <dcterms:created xsi:type="dcterms:W3CDTF">2013-04-12T14:42:20Z</dcterms:created>
  <dcterms:modified xsi:type="dcterms:W3CDTF">2013-04-12T17:46:11Z</dcterms:modified>
</cp:coreProperties>
</file>